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B7957-2A4C-48E0-958F-0AECB18DCC4B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5EA1DA2-3718-4A48-A28C-AF844722F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856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B7957-2A4C-48E0-958F-0AECB18DCC4B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5EA1DA2-3718-4A48-A28C-AF844722F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169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B7957-2A4C-48E0-958F-0AECB18DCC4B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5EA1DA2-3718-4A48-A28C-AF844722F45A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4228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B7957-2A4C-48E0-958F-0AECB18DCC4B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5EA1DA2-3718-4A48-A28C-AF844722F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134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B7957-2A4C-48E0-958F-0AECB18DCC4B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5EA1DA2-3718-4A48-A28C-AF844722F45A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4222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B7957-2A4C-48E0-958F-0AECB18DCC4B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5EA1DA2-3718-4A48-A28C-AF844722F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993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B7957-2A4C-48E0-958F-0AECB18DCC4B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A1DA2-3718-4A48-A28C-AF844722F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1990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B7957-2A4C-48E0-958F-0AECB18DCC4B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A1DA2-3718-4A48-A28C-AF844722F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27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B7957-2A4C-48E0-958F-0AECB18DCC4B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A1DA2-3718-4A48-A28C-AF844722F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504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B7957-2A4C-48E0-958F-0AECB18DCC4B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5EA1DA2-3718-4A48-A28C-AF844722F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444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B7957-2A4C-48E0-958F-0AECB18DCC4B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5EA1DA2-3718-4A48-A28C-AF844722F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02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B7957-2A4C-48E0-958F-0AECB18DCC4B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5EA1DA2-3718-4A48-A28C-AF844722F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421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B7957-2A4C-48E0-958F-0AECB18DCC4B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A1DA2-3718-4A48-A28C-AF844722F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247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B7957-2A4C-48E0-958F-0AECB18DCC4B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A1DA2-3718-4A48-A28C-AF844722F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497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B7957-2A4C-48E0-958F-0AECB18DCC4B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A1DA2-3718-4A48-A28C-AF844722F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146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B7957-2A4C-48E0-958F-0AECB18DCC4B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5EA1DA2-3718-4A48-A28C-AF844722F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618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B7957-2A4C-48E0-958F-0AECB18DCC4B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5EA1DA2-3718-4A48-A28C-AF844722F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65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Management.Team@theparksilford.org.uk" TargetMode="External"/><Relationship Id="rId2" Type="http://schemas.openxmlformats.org/officeDocument/2006/relationships/hyperlink" Target="https://theparksilford.org.uk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theparksilford.org.uk/docs/invoices/budget2022/HouseBudget2022.png" TargetMode="External"/><Relationship Id="rId3" Type="http://schemas.openxmlformats.org/officeDocument/2006/relationships/hyperlink" Target="https://theparksilford.org.uk/docs/invoices/Closing%202020-2021%20JPW/The%20Parks%20revised%20accounts%202021-%20Signed%20(1).pdf" TargetMode="External"/><Relationship Id="rId7" Type="http://schemas.openxmlformats.org/officeDocument/2006/relationships/hyperlink" Target="https://theparksilford.org.uk/docs/invoices/Closing%202021-2022%20RR/Service%20Charge%20Accounts%20YE%2030.06.2022.pdf" TargetMode="External"/><Relationship Id="rId2" Type="http://schemas.openxmlformats.org/officeDocument/2006/relationships/hyperlink" Target="https://theparksilford.org.uk/docs/invoices/Budget2020/Budget2020-2021.p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heparksilford.org.uk/docs/invoices/Budget2021/Budget21-22.pdf" TargetMode="External"/><Relationship Id="rId5" Type="http://schemas.openxmlformats.org/officeDocument/2006/relationships/hyperlink" Target="https://theparksilford.org.uk/docs/invoices/Closing%202021-2022%20RR/HousesClosing2021-2022.png" TargetMode="External"/><Relationship Id="rId4" Type="http://schemas.openxmlformats.org/officeDocument/2006/relationships/hyperlink" Target="https://theparksilford.org.uk/docs/invoices/Budget2021/HousesBudget2021.png" TargetMode="External"/><Relationship Id="rId9" Type="http://schemas.openxmlformats.org/officeDocument/2006/relationships/hyperlink" Target="https://theparksilford.org.uk/docs/invoices/budget2022/Budget%202022-2023.xls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theparksilford.org.uk/docs/invoices/budget2022/flatBudget2022.png" TargetMode="External"/><Relationship Id="rId3" Type="http://schemas.openxmlformats.org/officeDocument/2006/relationships/hyperlink" Target="https://theparksilford.org.uk/docs/invoices/Closing%202020-2021%20JPW/The%20Parks%20revised%20accounts%202021-%20Signed%20(1).pdf" TargetMode="External"/><Relationship Id="rId7" Type="http://schemas.openxmlformats.org/officeDocument/2006/relationships/hyperlink" Target="https://theparksilford.org.uk/docs/invoices/Closing%202021-2022%20RR/Service%20Charge%20Accounts%20YE%2030.06.2022.pdf" TargetMode="External"/><Relationship Id="rId2" Type="http://schemas.openxmlformats.org/officeDocument/2006/relationships/hyperlink" Target="https://theparksilford.org.uk/docs/invoices/Budget2020/Budget2020-2021.p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heparksilford.org.uk/docs/invoices/Budget2021/Budget21-22.pdf" TargetMode="External"/><Relationship Id="rId5" Type="http://schemas.openxmlformats.org/officeDocument/2006/relationships/hyperlink" Target="https://theparksilford.org.uk/docs/invoices/Closing%202021-2022%20RR/FlatsClosing2021-2022.jpg" TargetMode="External"/><Relationship Id="rId4" Type="http://schemas.openxmlformats.org/officeDocument/2006/relationships/hyperlink" Target="https://theparksilford.org.uk/docs/invoices/Budget2021/FlatsBudget2021.jpg" TargetMode="External"/><Relationship Id="rId9" Type="http://schemas.openxmlformats.org/officeDocument/2006/relationships/hyperlink" Target="https://theparksilford.org.uk/docs/invoices/budget2022/Budget%202022-2023.xls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theparksilford.org.uk/docs/invoices/budget2022/BlockGBudget2022.png" TargetMode="External"/><Relationship Id="rId3" Type="http://schemas.openxmlformats.org/officeDocument/2006/relationships/hyperlink" Target="https://theparksilford.org.uk/docs/invoices/Closing%202020-2021%20JPW/The%20Parks%20revised%20accounts%202021-%20Signed%20(1).pdf" TargetMode="External"/><Relationship Id="rId7" Type="http://schemas.openxmlformats.org/officeDocument/2006/relationships/hyperlink" Target="https://theparksilford.org.uk/docs/invoices/Closing%202021-2022%20RR/Service%20Charge%20Accounts%20YE%2030.06.2022.pdf" TargetMode="External"/><Relationship Id="rId2" Type="http://schemas.openxmlformats.org/officeDocument/2006/relationships/hyperlink" Target="https://theparksilford.org.uk/docs/invoices/Budget2020/Budget2020-2021.p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heparksilford.org.uk/docs/invoices/Budget2021/Budget21-22.pdf" TargetMode="External"/><Relationship Id="rId5" Type="http://schemas.openxmlformats.org/officeDocument/2006/relationships/hyperlink" Target="https://theparksilford.org.uk/docs/invoices/Closing%202021-2022%20RR/BlockGClosing2021-2022.jpg" TargetMode="External"/><Relationship Id="rId4" Type="http://schemas.openxmlformats.org/officeDocument/2006/relationships/hyperlink" Target="https://theparksilford.org.uk/docs/invoices/Budget2021/blockGBudget2021.png" TargetMode="External"/><Relationship Id="rId9" Type="http://schemas.openxmlformats.org/officeDocument/2006/relationships/hyperlink" Target="https://theparksilford.org.uk/docs/invoices/budget2022/Budget%202022-2023.xls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F6636-2D80-4C94-AF1A-7AED9F9C13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Parks (Ilford)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E8B1AC-6AD6-4D2B-BB55-EFADC417D4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Residents Meeting 26/04/2023</a:t>
            </a:r>
          </a:p>
        </p:txBody>
      </p:sp>
    </p:spTree>
    <p:extLst>
      <p:ext uri="{BB962C8B-B14F-4D97-AF65-F5344CB8AC3E}">
        <p14:creationId xmlns:p14="http://schemas.microsoft.com/office/powerpoint/2010/main" val="2580019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AFED4-6230-427A-97BE-8F69B734B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Future Plans/Works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70C43-FFAD-408C-B337-F4DE15A7E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5468" y="1845467"/>
            <a:ext cx="8915400" cy="4229071"/>
          </a:xfrm>
        </p:spPr>
        <p:txBody>
          <a:bodyPr/>
          <a:lstStyle/>
          <a:p>
            <a:r>
              <a:rPr lang="en-GB" dirty="0"/>
              <a:t>Carpets</a:t>
            </a:r>
          </a:p>
          <a:p>
            <a:endParaRPr lang="en-GB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Door</a:t>
            </a: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C328635-1D18-4677-A360-E049D0CC03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091782"/>
              </p:ext>
            </p:extLst>
          </p:nvPr>
        </p:nvGraphicFramePr>
        <p:xfrm>
          <a:off x="1427192" y="3777901"/>
          <a:ext cx="842321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7312">
                  <a:extLst>
                    <a:ext uri="{9D8B030D-6E8A-4147-A177-3AD203B41FA5}">
                      <a16:colId xmlns:a16="http://schemas.microsoft.com/office/drawing/2014/main" val="3288435824"/>
                    </a:ext>
                  </a:extLst>
                </a:gridCol>
                <a:gridCol w="2702764">
                  <a:extLst>
                    <a:ext uri="{9D8B030D-6E8A-4147-A177-3AD203B41FA5}">
                      <a16:colId xmlns:a16="http://schemas.microsoft.com/office/drawing/2014/main" val="3911709726"/>
                    </a:ext>
                  </a:extLst>
                </a:gridCol>
                <a:gridCol w="1613139">
                  <a:extLst>
                    <a:ext uri="{9D8B030D-6E8A-4147-A177-3AD203B41FA5}">
                      <a16:colId xmlns:a16="http://schemas.microsoft.com/office/drawing/2014/main" val="41834666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Quote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453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Ken Rhodes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£47,000 plus vat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0611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Chigwell Window Centre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£30,912 plus vat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3258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801251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1B6702C-ACA0-4EFC-B61C-8F9D5462A8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983046"/>
              </p:ext>
            </p:extLst>
          </p:nvPr>
        </p:nvGraphicFramePr>
        <p:xfrm>
          <a:off x="1459781" y="2253123"/>
          <a:ext cx="8423215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7312">
                  <a:extLst>
                    <a:ext uri="{9D8B030D-6E8A-4147-A177-3AD203B41FA5}">
                      <a16:colId xmlns:a16="http://schemas.microsoft.com/office/drawing/2014/main" val="3288435824"/>
                    </a:ext>
                  </a:extLst>
                </a:gridCol>
                <a:gridCol w="2702764">
                  <a:extLst>
                    <a:ext uri="{9D8B030D-6E8A-4147-A177-3AD203B41FA5}">
                      <a16:colId xmlns:a16="http://schemas.microsoft.com/office/drawing/2014/main" val="3911709726"/>
                    </a:ext>
                  </a:extLst>
                </a:gridCol>
                <a:gridCol w="1613139">
                  <a:extLst>
                    <a:ext uri="{9D8B030D-6E8A-4147-A177-3AD203B41FA5}">
                      <a16:colId xmlns:a16="http://schemas.microsoft.com/office/drawing/2014/main" val="4183466680"/>
                    </a:ext>
                  </a:extLst>
                </a:gridCol>
              </a:tblGrid>
              <a:tr h="180883">
                <a:tc>
                  <a:txBody>
                    <a:bodyPr/>
                    <a:lstStyle/>
                    <a:p>
                      <a:r>
                        <a:rPr lang="en-GB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Quote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453751"/>
                  </a:ext>
                </a:extLst>
              </a:tr>
              <a:tr h="180883">
                <a:tc>
                  <a:txBody>
                    <a:bodyPr/>
                    <a:lstStyle/>
                    <a:p>
                      <a:r>
                        <a:rPr lang="en-US" dirty="0"/>
                        <a:t>Floor Direct Ltd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£30,111.40 </a:t>
                      </a:r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plus vat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0611046"/>
                  </a:ext>
                </a:extLst>
              </a:tr>
              <a:tr h="1808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3258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4540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7EB03-DFD0-476D-B3DE-C706727B3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Car Park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56939-50AC-411E-9661-037AE62D7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Recent Issues with Car Park Company, issuing tickets outside the bay.</a:t>
            </a:r>
          </a:p>
          <a:p>
            <a:r>
              <a:rPr lang="en-GB" dirty="0"/>
              <a:t>Cancellation of the tickets take forever.</a:t>
            </a:r>
          </a:p>
          <a:p>
            <a:r>
              <a:rPr lang="en-GB" dirty="0"/>
              <a:t>New company starting from 25</a:t>
            </a:r>
            <a:r>
              <a:rPr lang="en-GB" baseline="30000" dirty="0"/>
              <a:t>th</a:t>
            </a:r>
            <a:r>
              <a:rPr lang="en-GB" dirty="0"/>
              <a:t> June</a:t>
            </a:r>
          </a:p>
          <a:p>
            <a:r>
              <a:rPr lang="en-GB" dirty="0"/>
              <a:t>Jeremy to update</a:t>
            </a:r>
          </a:p>
        </p:txBody>
      </p:sp>
    </p:spTree>
    <p:extLst>
      <p:ext uri="{BB962C8B-B14F-4D97-AF65-F5344CB8AC3E}">
        <p14:creationId xmlns:p14="http://schemas.microsoft.com/office/powerpoint/2010/main" val="284596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146A2-89E8-4461-B058-4D57106470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Question Time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C8601E-4831-436C-B7FC-48505AB259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Questions/Suggestions/Complains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4032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4CB97-95AC-40A8-B384-E75D9DA16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Resident Meeting -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60847-5EE3-4A66-BB3D-32DC49531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  <a:p>
            <a:r>
              <a:rPr lang="en-GB" dirty="0"/>
              <a:t>Budgets and Balancing Accounting</a:t>
            </a:r>
          </a:p>
          <a:p>
            <a:r>
              <a:rPr lang="en-GB" dirty="0"/>
              <a:t>Recent Charges/Costs</a:t>
            </a:r>
          </a:p>
          <a:p>
            <a:r>
              <a:rPr lang="en-GB" dirty="0"/>
              <a:t>Future Planned works</a:t>
            </a:r>
          </a:p>
          <a:p>
            <a:r>
              <a:rPr lang="en-GB" dirty="0"/>
              <a:t>Car Park Issues</a:t>
            </a:r>
          </a:p>
          <a:p>
            <a:r>
              <a:rPr lang="en-GB" dirty="0"/>
              <a:t>Questions/Suggestions/Complains</a:t>
            </a:r>
          </a:p>
        </p:txBody>
      </p:sp>
    </p:spTree>
    <p:extLst>
      <p:ext uri="{BB962C8B-B14F-4D97-AF65-F5344CB8AC3E}">
        <p14:creationId xmlns:p14="http://schemas.microsoft.com/office/powerpoint/2010/main" val="3137315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B9C43-305E-4A6B-809A-C2B81F5EA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7C9A85-1305-43CC-AFC7-C02BBA62A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The Parks (Ilford) is an RMC (Resident Management Company)</a:t>
            </a:r>
          </a:p>
          <a:p>
            <a:r>
              <a:rPr lang="en-GB" dirty="0"/>
              <a:t>It’s a non-profit </a:t>
            </a:r>
            <a:r>
              <a:rPr lang="en-US" dirty="0"/>
              <a:t>organization that is formed by residents in a block of flats as well the houses</a:t>
            </a:r>
          </a:p>
          <a:p>
            <a:r>
              <a:rPr lang="en-US" dirty="0"/>
              <a:t>There are 5 Directors, all started from July 2021</a:t>
            </a:r>
          </a:p>
          <a:p>
            <a:r>
              <a:rPr lang="en-US" dirty="0"/>
              <a:t>Website: </a:t>
            </a:r>
            <a:r>
              <a:rPr lang="en-US" dirty="0">
                <a:hlinkClick r:id="rId2"/>
              </a:rPr>
              <a:t>https://theparksilford.org.uk/</a:t>
            </a:r>
            <a:endParaRPr lang="en-US" dirty="0"/>
          </a:p>
          <a:p>
            <a:r>
              <a:rPr lang="en-US" dirty="0"/>
              <a:t>WhatsApp group</a:t>
            </a:r>
          </a:p>
          <a:p>
            <a:r>
              <a:rPr lang="en-US" dirty="0"/>
              <a:t>Issue Logging System</a:t>
            </a:r>
          </a:p>
          <a:p>
            <a:r>
              <a:rPr lang="en-GB" dirty="0"/>
              <a:t>Email: </a:t>
            </a:r>
            <a:r>
              <a:rPr lang="en-GB" dirty="0">
                <a:hlinkClick r:id="rId3"/>
              </a:rPr>
              <a:t>Management.Team@theparksilford.org.uk</a:t>
            </a:r>
            <a:endParaRPr lang="en-GB" dirty="0"/>
          </a:p>
          <a:p>
            <a:r>
              <a:rPr lang="en-GB" dirty="0"/>
              <a:t>Redrock started as Managing Agent from July 2021</a:t>
            </a:r>
          </a:p>
          <a:p>
            <a:r>
              <a:rPr lang="en-GB" dirty="0"/>
              <a:t>Jeremy is main point of contact</a:t>
            </a:r>
          </a:p>
        </p:txBody>
      </p:sp>
    </p:spTree>
    <p:extLst>
      <p:ext uri="{BB962C8B-B14F-4D97-AF65-F5344CB8AC3E}">
        <p14:creationId xmlns:p14="http://schemas.microsoft.com/office/powerpoint/2010/main" val="3847566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C7117-FBCD-4077-89D7-49A5D87D6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Budgets and Balancing Account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479F9-7E95-4F3E-B817-D30569B22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Every year Budget is prepared by </a:t>
            </a:r>
            <a:r>
              <a:rPr lang="en-GB" dirty="0" err="1"/>
              <a:t>RedRock</a:t>
            </a:r>
            <a:r>
              <a:rPr lang="en-GB" dirty="0"/>
              <a:t> in June and then approved by the Parks Directors</a:t>
            </a:r>
          </a:p>
          <a:p>
            <a:r>
              <a:rPr lang="en-GB" dirty="0"/>
              <a:t>The budget is then sent to everyone in July</a:t>
            </a:r>
          </a:p>
          <a:p>
            <a:r>
              <a:rPr lang="en-GB" dirty="0"/>
              <a:t>Following Year in December, the final account is prepared and balance is issued to everyone</a:t>
            </a:r>
          </a:p>
          <a:p>
            <a:r>
              <a:rPr lang="en-GB" dirty="0"/>
              <a:t>We have been late issuing the Final Balancing accounts for part 2 year.</a:t>
            </a:r>
          </a:p>
          <a:p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954B2F8-923C-4E32-8D90-98446CFBF7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549228"/>
              </p:ext>
            </p:extLst>
          </p:nvPr>
        </p:nvGraphicFramePr>
        <p:xfrm>
          <a:off x="838200" y="4903477"/>
          <a:ext cx="11083501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2577">
                  <a:extLst>
                    <a:ext uri="{9D8B030D-6E8A-4147-A177-3AD203B41FA5}">
                      <a16:colId xmlns:a16="http://schemas.microsoft.com/office/drawing/2014/main" val="588943090"/>
                    </a:ext>
                  </a:extLst>
                </a:gridCol>
                <a:gridCol w="852577">
                  <a:extLst>
                    <a:ext uri="{9D8B030D-6E8A-4147-A177-3AD203B41FA5}">
                      <a16:colId xmlns:a16="http://schemas.microsoft.com/office/drawing/2014/main" val="996646519"/>
                    </a:ext>
                  </a:extLst>
                </a:gridCol>
                <a:gridCol w="852577">
                  <a:extLst>
                    <a:ext uri="{9D8B030D-6E8A-4147-A177-3AD203B41FA5}">
                      <a16:colId xmlns:a16="http://schemas.microsoft.com/office/drawing/2014/main" val="473480661"/>
                    </a:ext>
                  </a:extLst>
                </a:gridCol>
                <a:gridCol w="852577">
                  <a:extLst>
                    <a:ext uri="{9D8B030D-6E8A-4147-A177-3AD203B41FA5}">
                      <a16:colId xmlns:a16="http://schemas.microsoft.com/office/drawing/2014/main" val="1855861846"/>
                    </a:ext>
                  </a:extLst>
                </a:gridCol>
                <a:gridCol w="852577">
                  <a:extLst>
                    <a:ext uri="{9D8B030D-6E8A-4147-A177-3AD203B41FA5}">
                      <a16:colId xmlns:a16="http://schemas.microsoft.com/office/drawing/2014/main" val="4050153125"/>
                    </a:ext>
                  </a:extLst>
                </a:gridCol>
                <a:gridCol w="852577">
                  <a:extLst>
                    <a:ext uri="{9D8B030D-6E8A-4147-A177-3AD203B41FA5}">
                      <a16:colId xmlns:a16="http://schemas.microsoft.com/office/drawing/2014/main" val="2044459507"/>
                    </a:ext>
                  </a:extLst>
                </a:gridCol>
                <a:gridCol w="611040">
                  <a:extLst>
                    <a:ext uri="{9D8B030D-6E8A-4147-A177-3AD203B41FA5}">
                      <a16:colId xmlns:a16="http://schemas.microsoft.com/office/drawing/2014/main" val="4263511131"/>
                    </a:ext>
                  </a:extLst>
                </a:gridCol>
                <a:gridCol w="1328468">
                  <a:extLst>
                    <a:ext uri="{9D8B030D-6E8A-4147-A177-3AD203B41FA5}">
                      <a16:colId xmlns:a16="http://schemas.microsoft.com/office/drawing/2014/main" val="1006849772"/>
                    </a:ext>
                  </a:extLst>
                </a:gridCol>
                <a:gridCol w="618223">
                  <a:extLst>
                    <a:ext uri="{9D8B030D-6E8A-4147-A177-3AD203B41FA5}">
                      <a16:colId xmlns:a16="http://schemas.microsoft.com/office/drawing/2014/main" val="1512583172"/>
                    </a:ext>
                  </a:extLst>
                </a:gridCol>
                <a:gridCol w="852577">
                  <a:extLst>
                    <a:ext uri="{9D8B030D-6E8A-4147-A177-3AD203B41FA5}">
                      <a16:colId xmlns:a16="http://schemas.microsoft.com/office/drawing/2014/main" val="1417007899"/>
                    </a:ext>
                  </a:extLst>
                </a:gridCol>
                <a:gridCol w="513275">
                  <a:extLst>
                    <a:ext uri="{9D8B030D-6E8A-4147-A177-3AD203B41FA5}">
                      <a16:colId xmlns:a16="http://schemas.microsoft.com/office/drawing/2014/main" val="3861320424"/>
                    </a:ext>
                  </a:extLst>
                </a:gridCol>
                <a:gridCol w="569344">
                  <a:extLst>
                    <a:ext uri="{9D8B030D-6E8A-4147-A177-3AD203B41FA5}">
                      <a16:colId xmlns:a16="http://schemas.microsoft.com/office/drawing/2014/main" val="3079591078"/>
                    </a:ext>
                  </a:extLst>
                </a:gridCol>
                <a:gridCol w="1475112">
                  <a:extLst>
                    <a:ext uri="{9D8B030D-6E8A-4147-A177-3AD203B41FA5}">
                      <a16:colId xmlns:a16="http://schemas.microsoft.com/office/drawing/2014/main" val="28575203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July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Dec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419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Year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Budget Year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238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Year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Budget Year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Bal –Year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977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Year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Budget Year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Bal – Year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2416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8064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392EE-6A56-493B-9792-D217BD70C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Budgets and Balancing Account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DF75D-7CCC-4759-8544-47E7C0F33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530751" cy="1603375"/>
          </a:xfrm>
        </p:spPr>
        <p:txBody>
          <a:bodyPr/>
          <a:lstStyle/>
          <a:p>
            <a:r>
              <a:rPr lang="en-GB" dirty="0"/>
              <a:t>2020 Closing was delayed due to JPW</a:t>
            </a:r>
          </a:p>
          <a:p>
            <a:r>
              <a:rPr lang="en-GB" dirty="0"/>
              <a:t>2021 Closing was little delayed due to concerns/questions/old invoices</a:t>
            </a:r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94EC9F0-E5A7-499C-BEAE-097FC30C8C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364254"/>
              </p:ext>
            </p:extLst>
          </p:nvPr>
        </p:nvGraphicFramePr>
        <p:xfrm>
          <a:off x="517585" y="3690743"/>
          <a:ext cx="11499012" cy="250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4539">
                  <a:extLst>
                    <a:ext uri="{9D8B030D-6E8A-4147-A177-3AD203B41FA5}">
                      <a16:colId xmlns:a16="http://schemas.microsoft.com/office/drawing/2014/main" val="588943090"/>
                    </a:ext>
                  </a:extLst>
                </a:gridCol>
                <a:gridCol w="570260">
                  <a:extLst>
                    <a:ext uri="{9D8B030D-6E8A-4147-A177-3AD203B41FA5}">
                      <a16:colId xmlns:a16="http://schemas.microsoft.com/office/drawing/2014/main" val="996646519"/>
                    </a:ext>
                  </a:extLst>
                </a:gridCol>
                <a:gridCol w="557529">
                  <a:extLst>
                    <a:ext uri="{9D8B030D-6E8A-4147-A177-3AD203B41FA5}">
                      <a16:colId xmlns:a16="http://schemas.microsoft.com/office/drawing/2014/main" val="473480661"/>
                    </a:ext>
                  </a:extLst>
                </a:gridCol>
                <a:gridCol w="1525831">
                  <a:extLst>
                    <a:ext uri="{9D8B030D-6E8A-4147-A177-3AD203B41FA5}">
                      <a16:colId xmlns:a16="http://schemas.microsoft.com/office/drawing/2014/main" val="1855861846"/>
                    </a:ext>
                  </a:extLst>
                </a:gridCol>
                <a:gridCol w="586215">
                  <a:extLst>
                    <a:ext uri="{9D8B030D-6E8A-4147-A177-3AD203B41FA5}">
                      <a16:colId xmlns:a16="http://schemas.microsoft.com/office/drawing/2014/main" val="4050153125"/>
                    </a:ext>
                  </a:extLst>
                </a:gridCol>
                <a:gridCol w="599637">
                  <a:extLst>
                    <a:ext uri="{9D8B030D-6E8A-4147-A177-3AD203B41FA5}">
                      <a16:colId xmlns:a16="http://schemas.microsoft.com/office/drawing/2014/main" val="2044459507"/>
                    </a:ext>
                  </a:extLst>
                </a:gridCol>
                <a:gridCol w="894980">
                  <a:extLst>
                    <a:ext uri="{9D8B030D-6E8A-4147-A177-3AD203B41FA5}">
                      <a16:colId xmlns:a16="http://schemas.microsoft.com/office/drawing/2014/main" val="4263511131"/>
                    </a:ext>
                  </a:extLst>
                </a:gridCol>
                <a:gridCol w="1700464">
                  <a:extLst>
                    <a:ext uri="{9D8B030D-6E8A-4147-A177-3AD203B41FA5}">
                      <a16:colId xmlns:a16="http://schemas.microsoft.com/office/drawing/2014/main" val="1006849772"/>
                    </a:ext>
                  </a:extLst>
                </a:gridCol>
                <a:gridCol w="641400">
                  <a:extLst>
                    <a:ext uri="{9D8B030D-6E8A-4147-A177-3AD203B41FA5}">
                      <a16:colId xmlns:a16="http://schemas.microsoft.com/office/drawing/2014/main" val="1512583172"/>
                    </a:ext>
                  </a:extLst>
                </a:gridCol>
                <a:gridCol w="718972">
                  <a:extLst>
                    <a:ext uri="{9D8B030D-6E8A-4147-A177-3AD203B41FA5}">
                      <a16:colId xmlns:a16="http://schemas.microsoft.com/office/drawing/2014/main" val="1417007899"/>
                    </a:ext>
                  </a:extLst>
                </a:gridCol>
                <a:gridCol w="644386">
                  <a:extLst>
                    <a:ext uri="{9D8B030D-6E8A-4147-A177-3AD203B41FA5}">
                      <a16:colId xmlns:a16="http://schemas.microsoft.com/office/drawing/2014/main" val="3861320424"/>
                    </a:ext>
                  </a:extLst>
                </a:gridCol>
                <a:gridCol w="596164">
                  <a:extLst>
                    <a:ext uri="{9D8B030D-6E8A-4147-A177-3AD203B41FA5}">
                      <a16:colId xmlns:a16="http://schemas.microsoft.com/office/drawing/2014/main" val="3079591078"/>
                    </a:ext>
                  </a:extLst>
                </a:gridCol>
                <a:gridCol w="1578635">
                  <a:extLst>
                    <a:ext uri="{9D8B030D-6E8A-4147-A177-3AD203B41FA5}">
                      <a16:colId xmlns:a16="http://schemas.microsoft.com/office/drawing/2014/main" val="28575203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July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Dec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419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Budget 2020 (JPW)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Closing 2019 (JPW)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238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Budget 2021 (RR)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977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Budget 2022(RR)</a:t>
                      </a:r>
                      <a:b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Closing 2020(JPW)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2416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Closing 2021(RR)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Budget 2023(RR)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Closing 2022(RR)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091229"/>
                  </a:ext>
                </a:extLst>
              </a:tr>
            </a:tbl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4DEE206-A178-4C8F-81BE-8C8412792DDD}"/>
              </a:ext>
            </a:extLst>
          </p:cNvPr>
          <p:cNvCxnSpPr>
            <a:cxnSpLocks/>
          </p:cNvCxnSpPr>
          <p:nvPr/>
        </p:nvCxnSpPr>
        <p:spPr>
          <a:xfrm flipV="1">
            <a:off x="6823494" y="4822167"/>
            <a:ext cx="3994031" cy="534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B718007-4155-4227-B16D-77777C9F7EBE}"/>
              </a:ext>
            </a:extLst>
          </p:cNvPr>
          <p:cNvCxnSpPr>
            <a:cxnSpLocks/>
          </p:cNvCxnSpPr>
          <p:nvPr/>
        </p:nvCxnSpPr>
        <p:spPr>
          <a:xfrm flipV="1">
            <a:off x="3597215" y="5512496"/>
            <a:ext cx="7349706" cy="3707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9C6C97B-943F-4C3A-89F6-11859CF6FE81}"/>
              </a:ext>
            </a:extLst>
          </p:cNvPr>
          <p:cNvSpPr txBox="1"/>
          <p:nvPr/>
        </p:nvSpPr>
        <p:spPr>
          <a:xfrm>
            <a:off x="9126747" y="4848045"/>
            <a:ext cx="1362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Should’ve been done here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555E77E-336C-49C8-A91B-D26BD48D7F73}"/>
              </a:ext>
            </a:extLst>
          </p:cNvPr>
          <p:cNvSpPr txBox="1"/>
          <p:nvPr/>
        </p:nvSpPr>
        <p:spPr>
          <a:xfrm>
            <a:off x="9126747" y="5482411"/>
            <a:ext cx="1362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Should’ve been done here</a:t>
            </a:r>
          </a:p>
        </p:txBody>
      </p:sp>
    </p:spTree>
    <p:extLst>
      <p:ext uri="{BB962C8B-B14F-4D97-AF65-F5344CB8AC3E}">
        <p14:creationId xmlns:p14="http://schemas.microsoft.com/office/powerpoint/2010/main" val="3130188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0D393-5502-4AAE-9758-A66BC5D43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Recent Charges/Costs (Houses)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B348DDF-2220-4EC7-A4D1-8B9757CB14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108367"/>
              </p:ext>
            </p:extLst>
          </p:nvPr>
        </p:nvGraphicFramePr>
        <p:xfrm>
          <a:off x="810883" y="1837214"/>
          <a:ext cx="10765765" cy="485621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175469">
                  <a:extLst>
                    <a:ext uri="{9D8B030D-6E8A-4147-A177-3AD203B41FA5}">
                      <a16:colId xmlns:a16="http://schemas.microsoft.com/office/drawing/2014/main" val="2974177772"/>
                    </a:ext>
                  </a:extLst>
                </a:gridCol>
                <a:gridCol w="2147574">
                  <a:extLst>
                    <a:ext uri="{9D8B030D-6E8A-4147-A177-3AD203B41FA5}">
                      <a16:colId xmlns:a16="http://schemas.microsoft.com/office/drawing/2014/main" val="3359643525"/>
                    </a:ext>
                  </a:extLst>
                </a:gridCol>
                <a:gridCol w="2147574">
                  <a:extLst>
                    <a:ext uri="{9D8B030D-6E8A-4147-A177-3AD203B41FA5}">
                      <a16:colId xmlns:a16="http://schemas.microsoft.com/office/drawing/2014/main" val="1295883096"/>
                    </a:ext>
                  </a:extLst>
                </a:gridCol>
                <a:gridCol w="2147574">
                  <a:extLst>
                    <a:ext uri="{9D8B030D-6E8A-4147-A177-3AD203B41FA5}">
                      <a16:colId xmlns:a16="http://schemas.microsoft.com/office/drawing/2014/main" val="3052044652"/>
                    </a:ext>
                  </a:extLst>
                </a:gridCol>
                <a:gridCol w="2147574">
                  <a:extLst>
                    <a:ext uri="{9D8B030D-6E8A-4147-A177-3AD203B41FA5}">
                      <a16:colId xmlns:a16="http://schemas.microsoft.com/office/drawing/2014/main" val="2558172966"/>
                    </a:ext>
                  </a:extLst>
                </a:gridCol>
              </a:tblGrid>
              <a:tr h="417754">
                <a:tc>
                  <a:txBody>
                    <a:bodyPr/>
                    <a:lstStyle/>
                    <a:p>
                      <a:r>
                        <a:rPr lang="en-GB" sz="1600" dirty="0">
                          <a:effectLst/>
                        </a:rPr>
                        <a:t>Years</a:t>
                      </a:r>
                      <a:endParaRPr lang="en-GB" sz="1600" dirty="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r>
                        <a:rPr lang="en-GB" sz="1600">
                          <a:effectLst/>
                        </a:rPr>
                        <a:t>Budget Expense</a:t>
                      </a:r>
                      <a:endParaRPr lang="en-GB" sz="160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effectLst/>
                        </a:rPr>
                        <a:t>Closing Balance</a:t>
                      </a:r>
                      <a:endParaRPr lang="en-GB" sz="1600" dirty="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effectLst/>
                        </a:rPr>
                        <a:t>Total</a:t>
                      </a:r>
                      <a:endParaRPr lang="en-GB" sz="1600" dirty="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effectLst/>
                        </a:rPr>
                        <a:t>Note</a:t>
                      </a:r>
                      <a:endParaRPr lang="en-GB" sz="1600" dirty="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95250" marR="95250" marT="95250" marB="95250" anchor="ctr"/>
                </a:tc>
                <a:extLst>
                  <a:ext uri="{0D108BD9-81ED-4DB2-BD59-A6C34878D82A}">
                    <a16:rowId xmlns:a16="http://schemas.microsoft.com/office/drawing/2014/main" val="3793003117"/>
                  </a:ext>
                </a:extLst>
              </a:tr>
              <a:tr h="1092968">
                <a:tc>
                  <a:txBody>
                    <a:bodyPr/>
                    <a:lstStyle/>
                    <a:p>
                      <a:pPr algn="ctr"/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2020-2021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£443.07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£145.56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£588.63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</a:rPr>
                        <a:t>Done by JPW</a:t>
                      </a:r>
                    </a:p>
                    <a:p>
                      <a:r>
                        <a:rPr lang="en-US" sz="1600" u="none" strike="noStrike">
                          <a:effectLst/>
                          <a:hlinkClick r:id="rId2"/>
                        </a:rPr>
                        <a:t>Budget Document</a:t>
                      </a:r>
                      <a:endParaRPr lang="en-US" sz="1600">
                        <a:effectLst/>
                      </a:endParaRPr>
                    </a:p>
                    <a:p>
                      <a:r>
                        <a:rPr lang="en-US" sz="1600" u="none" strike="noStrike">
                          <a:effectLst/>
                          <a:hlinkClick r:id="rId3"/>
                        </a:rPr>
                        <a:t>Final Accounts</a:t>
                      </a:r>
                      <a:endParaRPr lang="en-US" sz="160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95250" marR="95250" marT="95250" marB="95250" anchor="ctr"/>
                </a:tc>
                <a:extLst>
                  <a:ext uri="{0D108BD9-81ED-4DB2-BD59-A6C34878D82A}">
                    <a16:rowId xmlns:a16="http://schemas.microsoft.com/office/drawing/2014/main" val="3318487154"/>
                  </a:ext>
                </a:extLst>
              </a:tr>
              <a:tr h="1778752">
                <a:tc>
                  <a:txBody>
                    <a:bodyPr/>
                    <a:lstStyle/>
                    <a:p>
                      <a:pPr algn="ctr"/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2021-2022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£400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£7.50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£407.5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</a:rPr>
                        <a:t>Done by RedRock. This year includes CCTV.</a:t>
                      </a:r>
                    </a:p>
                    <a:p>
                      <a:r>
                        <a:rPr lang="en-US" sz="1600" u="none" strike="noStrike">
                          <a:effectLst/>
                          <a:hlinkClick r:id="rId6"/>
                        </a:rPr>
                        <a:t>Budget Document</a:t>
                      </a:r>
                      <a:endParaRPr lang="en-US" sz="1600">
                        <a:effectLst/>
                      </a:endParaRPr>
                    </a:p>
                    <a:p>
                      <a:r>
                        <a:rPr lang="en-US" sz="1600" u="none" strike="noStrike">
                          <a:effectLst/>
                          <a:hlinkClick r:id="rId7"/>
                        </a:rPr>
                        <a:t>Final Accounts</a:t>
                      </a:r>
                      <a:endParaRPr lang="en-US" sz="160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95250" marR="95250" marT="95250" marB="95250" anchor="ctr"/>
                </a:tc>
                <a:extLst>
                  <a:ext uri="{0D108BD9-81ED-4DB2-BD59-A6C34878D82A}">
                    <a16:rowId xmlns:a16="http://schemas.microsoft.com/office/drawing/2014/main" val="797112452"/>
                  </a:ext>
                </a:extLst>
              </a:tr>
              <a:tr h="1550157">
                <a:tc>
                  <a:txBody>
                    <a:bodyPr/>
                    <a:lstStyle/>
                    <a:p>
                      <a:pPr algn="ctr"/>
                      <a:r>
                        <a:rPr lang="en-GB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2022-2023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£288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</a:rPr>
                        <a:t>Done by Red Rock.</a:t>
                      </a:r>
                    </a:p>
                    <a:p>
                      <a:r>
                        <a:rPr lang="en-US" sz="1600" u="none" strike="noStrike" dirty="0">
                          <a:effectLst/>
                          <a:hlinkClick r:id="rId9"/>
                        </a:rPr>
                        <a:t>Budget Document</a:t>
                      </a:r>
                      <a:endParaRPr lang="en-US" sz="1600" dirty="0">
                        <a:effectLst/>
                      </a:endParaRPr>
                    </a:p>
                    <a:p>
                      <a:r>
                        <a:rPr lang="en-US" sz="1600" dirty="0">
                          <a:effectLst/>
                        </a:rPr>
                        <a:t>Year not closed yet.</a:t>
                      </a:r>
                      <a:endParaRPr lang="en-US" sz="1600" dirty="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95250" marR="95250" marT="95250" marB="95250" anchor="ctr"/>
                </a:tc>
                <a:extLst>
                  <a:ext uri="{0D108BD9-81ED-4DB2-BD59-A6C34878D82A}">
                    <a16:rowId xmlns:a16="http://schemas.microsoft.com/office/drawing/2014/main" val="2844001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844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E73DF-A501-460D-A3E2-3FEE9FE5D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Recent Charges/Costs (Blocks)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D6767D2-7782-4459-8732-06F1CD2018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2006822"/>
              </p:ext>
            </p:extLst>
          </p:nvPr>
        </p:nvGraphicFramePr>
        <p:xfrm>
          <a:off x="1380226" y="1825625"/>
          <a:ext cx="9601200" cy="4364891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1920240">
                  <a:extLst>
                    <a:ext uri="{9D8B030D-6E8A-4147-A177-3AD203B41FA5}">
                      <a16:colId xmlns:a16="http://schemas.microsoft.com/office/drawing/2014/main" val="1519905470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3941476147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1035050692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3281942978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1245061670"/>
                    </a:ext>
                  </a:extLst>
                </a:gridCol>
              </a:tblGrid>
              <a:tr h="338561">
                <a:tc>
                  <a:txBody>
                    <a:bodyPr/>
                    <a:lstStyle/>
                    <a:p>
                      <a:r>
                        <a:rPr lang="en-GB" sz="1300" dirty="0">
                          <a:effectLst/>
                        </a:rPr>
                        <a:t>Years</a:t>
                      </a:r>
                      <a:endParaRPr lang="en-GB" sz="1300" dirty="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69377" marR="69377" marT="69377" marB="69377" anchor="ctr"/>
                </a:tc>
                <a:tc>
                  <a:txBody>
                    <a:bodyPr/>
                    <a:lstStyle/>
                    <a:p>
                      <a:r>
                        <a:rPr lang="en-GB" sz="1300" dirty="0">
                          <a:effectLst/>
                        </a:rPr>
                        <a:t>Budget Expense</a:t>
                      </a:r>
                      <a:endParaRPr lang="en-GB" sz="1300" dirty="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69377" marR="69377" marT="69377" marB="69377"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Closing Balance</a:t>
                      </a:r>
                      <a:endParaRPr lang="en-GB" sz="1400" dirty="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69377" marR="69377" marT="69377" marB="69377" anchor="ctr"/>
                </a:tc>
                <a:tc>
                  <a:txBody>
                    <a:bodyPr/>
                    <a:lstStyle/>
                    <a:p>
                      <a:r>
                        <a:rPr lang="en-GB" sz="1300" dirty="0">
                          <a:effectLst/>
                        </a:rPr>
                        <a:t>Total</a:t>
                      </a:r>
                      <a:endParaRPr lang="en-GB" sz="1300" dirty="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69377" marR="69377" marT="69377" marB="69377" anchor="ctr"/>
                </a:tc>
                <a:tc>
                  <a:txBody>
                    <a:bodyPr/>
                    <a:lstStyle/>
                    <a:p>
                      <a:r>
                        <a:rPr lang="en-GB" sz="1300" dirty="0">
                          <a:effectLst/>
                        </a:rPr>
                        <a:t>Note</a:t>
                      </a:r>
                      <a:endParaRPr lang="en-GB" sz="1300" dirty="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69377" marR="69377" marT="69377" marB="69377" anchor="ctr"/>
                </a:tc>
                <a:extLst>
                  <a:ext uri="{0D108BD9-81ED-4DB2-BD59-A6C34878D82A}">
                    <a16:rowId xmlns:a16="http://schemas.microsoft.com/office/drawing/2014/main" val="3189043021"/>
                  </a:ext>
                </a:extLst>
              </a:tr>
              <a:tr h="738173"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effectLst/>
                        </a:rPr>
                        <a:t>2020-2021</a:t>
                      </a:r>
                      <a:endParaRPr lang="en-GB" sz="1300" dirty="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69377" marR="69377" marT="69377" marB="693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effectLst/>
                        </a:rPr>
                        <a:t>£1426.68</a:t>
                      </a:r>
                      <a:endParaRPr lang="en-GB" sz="1300" dirty="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69377" marR="69377" marT="69377" marB="693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effectLst/>
                        </a:rPr>
                        <a:t>£477.87</a:t>
                      </a:r>
                      <a:endParaRPr lang="en-GB" sz="1300" dirty="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69377" marR="69377" marT="69377" marB="693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effectLst/>
                        </a:rPr>
                        <a:t>£1904</a:t>
                      </a:r>
                      <a:endParaRPr lang="en-GB" sz="1300" dirty="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69377" marR="69377" marT="69377" marB="69377" anchor="ctr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Done by JPW</a:t>
                      </a:r>
                    </a:p>
                    <a:p>
                      <a:r>
                        <a:rPr lang="en-US" sz="1300" u="none" strike="noStrike">
                          <a:effectLst/>
                          <a:hlinkClick r:id="rId2"/>
                        </a:rPr>
                        <a:t>Budget Document</a:t>
                      </a:r>
                      <a:endParaRPr lang="en-US" sz="1300">
                        <a:effectLst/>
                      </a:endParaRPr>
                    </a:p>
                    <a:p>
                      <a:r>
                        <a:rPr lang="en-US" sz="1300" u="none" strike="noStrike">
                          <a:effectLst/>
                          <a:hlinkClick r:id="rId3"/>
                        </a:rPr>
                        <a:t>Final Accounts</a:t>
                      </a:r>
                      <a:endParaRPr lang="en-US" sz="130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69377" marR="69377" marT="69377" marB="69377" anchor="ctr"/>
                </a:tc>
                <a:extLst>
                  <a:ext uri="{0D108BD9-81ED-4DB2-BD59-A6C34878D82A}">
                    <a16:rowId xmlns:a16="http://schemas.microsoft.com/office/drawing/2014/main" val="2139502017"/>
                  </a:ext>
                </a:extLst>
              </a:tr>
              <a:tr h="1537399"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effectLst/>
                        </a:rPr>
                        <a:t>2021-2022</a:t>
                      </a:r>
                      <a:endParaRPr lang="en-GB" sz="130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69377" marR="69377" marT="69377" marB="693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u="none" strike="noStrike" dirty="0">
                          <a:effectLst/>
                          <a:hlinkClick r:id="rId4"/>
                        </a:rPr>
                        <a:t>£1466</a:t>
                      </a:r>
                      <a:endParaRPr lang="en-GB" sz="1300" dirty="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69377" marR="69377" marT="69377" marB="693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u="none" strike="noStrike" dirty="0">
                          <a:effectLst/>
                          <a:hlinkClick r:id="rId5"/>
                        </a:rPr>
                        <a:t>£406</a:t>
                      </a:r>
                      <a:endParaRPr lang="en-GB" sz="1300" dirty="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69377" marR="69377" marT="69377" marB="693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effectLst/>
                        </a:rPr>
                        <a:t>£1872</a:t>
                      </a:r>
                      <a:endParaRPr lang="en-GB" sz="1300" dirty="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69377" marR="69377" marT="69377" marB="69377" anchor="ctr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Done by RedRock. This year includes CCTV and previous year late invoices and roof works.</a:t>
                      </a:r>
                    </a:p>
                    <a:p>
                      <a:r>
                        <a:rPr lang="en-US" sz="1300" u="none" strike="noStrike">
                          <a:effectLst/>
                          <a:hlinkClick r:id="rId6"/>
                        </a:rPr>
                        <a:t>Budget Document</a:t>
                      </a:r>
                      <a:endParaRPr lang="en-US" sz="1300">
                        <a:effectLst/>
                      </a:endParaRPr>
                    </a:p>
                    <a:p>
                      <a:r>
                        <a:rPr lang="en-US" sz="1300" u="none" strike="noStrike">
                          <a:effectLst/>
                          <a:hlinkClick r:id="rId7"/>
                        </a:rPr>
                        <a:t>Final Accounts</a:t>
                      </a:r>
                      <a:endParaRPr lang="en-US" sz="130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69377" marR="69377" marT="69377" marB="69377" anchor="ctr"/>
                </a:tc>
                <a:extLst>
                  <a:ext uri="{0D108BD9-81ED-4DB2-BD59-A6C34878D82A}">
                    <a16:rowId xmlns:a16="http://schemas.microsoft.com/office/drawing/2014/main" val="4096468659"/>
                  </a:ext>
                </a:extLst>
              </a:tr>
              <a:tr h="1737205"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effectLst/>
                        </a:rPr>
                        <a:t>2022-2023</a:t>
                      </a:r>
                      <a:endParaRPr lang="en-GB" sz="1300" dirty="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69377" marR="69377" marT="69377" marB="693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u="none" strike="noStrike" dirty="0">
                          <a:effectLst/>
                          <a:hlinkClick r:id="rId8"/>
                        </a:rPr>
                        <a:t>£1563</a:t>
                      </a:r>
                      <a:endParaRPr lang="en-GB" sz="1300" dirty="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69377" marR="69377" marT="69377" marB="693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effectLst/>
                        </a:rPr>
                        <a:t> </a:t>
                      </a:r>
                    </a:p>
                  </a:txBody>
                  <a:tcPr marL="69377" marR="69377" marT="69377" marB="693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effectLst/>
                        </a:rPr>
                        <a:t> </a:t>
                      </a:r>
                    </a:p>
                  </a:txBody>
                  <a:tcPr marL="69377" marR="69377" marT="69377" marB="69377" anchor="ctr"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effectLst/>
                        </a:rPr>
                        <a:t>Done by Red Rock. The budget contains the interior decoration component.</a:t>
                      </a:r>
                    </a:p>
                    <a:p>
                      <a:r>
                        <a:rPr lang="en-US" sz="1300" u="none" strike="noStrike" dirty="0">
                          <a:effectLst/>
                          <a:hlinkClick r:id="rId9"/>
                        </a:rPr>
                        <a:t>Budget Document</a:t>
                      </a:r>
                      <a:endParaRPr lang="en-US" sz="1300" dirty="0">
                        <a:effectLst/>
                      </a:endParaRPr>
                    </a:p>
                    <a:p>
                      <a:r>
                        <a:rPr lang="en-US" sz="1300" dirty="0">
                          <a:effectLst/>
                        </a:rPr>
                        <a:t>Year not closed yet.</a:t>
                      </a:r>
                      <a:endParaRPr lang="en-US" sz="1300" dirty="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69377" marR="69377" marT="69377" marB="69377" anchor="ctr"/>
                </a:tc>
                <a:extLst>
                  <a:ext uri="{0D108BD9-81ED-4DB2-BD59-A6C34878D82A}">
                    <a16:rowId xmlns:a16="http://schemas.microsoft.com/office/drawing/2014/main" val="62516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99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E27AA-A942-43E5-8B58-FADF825BA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Recent Charges/Costs (Block G)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F4DF66B-2979-4C24-BF14-9DE421D097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7442906"/>
              </p:ext>
            </p:extLst>
          </p:nvPr>
        </p:nvGraphicFramePr>
        <p:xfrm>
          <a:off x="1121434" y="1825625"/>
          <a:ext cx="9076235" cy="4418118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15247">
                  <a:extLst>
                    <a:ext uri="{9D8B030D-6E8A-4147-A177-3AD203B41FA5}">
                      <a16:colId xmlns:a16="http://schemas.microsoft.com/office/drawing/2014/main" val="2128580027"/>
                    </a:ext>
                  </a:extLst>
                </a:gridCol>
                <a:gridCol w="1815247">
                  <a:extLst>
                    <a:ext uri="{9D8B030D-6E8A-4147-A177-3AD203B41FA5}">
                      <a16:colId xmlns:a16="http://schemas.microsoft.com/office/drawing/2014/main" val="1720336293"/>
                    </a:ext>
                  </a:extLst>
                </a:gridCol>
                <a:gridCol w="1815247">
                  <a:extLst>
                    <a:ext uri="{9D8B030D-6E8A-4147-A177-3AD203B41FA5}">
                      <a16:colId xmlns:a16="http://schemas.microsoft.com/office/drawing/2014/main" val="2905060419"/>
                    </a:ext>
                  </a:extLst>
                </a:gridCol>
                <a:gridCol w="1815247">
                  <a:extLst>
                    <a:ext uri="{9D8B030D-6E8A-4147-A177-3AD203B41FA5}">
                      <a16:colId xmlns:a16="http://schemas.microsoft.com/office/drawing/2014/main" val="1049384375"/>
                    </a:ext>
                  </a:extLst>
                </a:gridCol>
                <a:gridCol w="1815247">
                  <a:extLst>
                    <a:ext uri="{9D8B030D-6E8A-4147-A177-3AD203B41FA5}">
                      <a16:colId xmlns:a16="http://schemas.microsoft.com/office/drawing/2014/main" val="2611356297"/>
                    </a:ext>
                  </a:extLst>
                </a:gridCol>
              </a:tblGrid>
              <a:tr h="285334">
                <a:tc>
                  <a:txBody>
                    <a:bodyPr/>
                    <a:lstStyle/>
                    <a:p>
                      <a:r>
                        <a:rPr lang="en-GB" sz="1300" dirty="0">
                          <a:effectLst/>
                        </a:rPr>
                        <a:t>Years</a:t>
                      </a:r>
                      <a:endParaRPr lang="en-GB" sz="1300" dirty="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69377" marR="69377" marT="69377" marB="69377" anchor="ctr"/>
                </a:tc>
                <a:tc>
                  <a:txBody>
                    <a:bodyPr/>
                    <a:lstStyle/>
                    <a:p>
                      <a:r>
                        <a:rPr lang="en-GB" sz="1300" dirty="0">
                          <a:effectLst/>
                        </a:rPr>
                        <a:t>Budget Expense</a:t>
                      </a:r>
                      <a:endParaRPr lang="en-GB" sz="1300" dirty="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69377" marR="69377" marT="69377" marB="69377"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Closing Balance</a:t>
                      </a:r>
                      <a:endParaRPr lang="en-GB" sz="1400" dirty="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69377" marR="69377" marT="69377" marB="69377" anchor="ctr"/>
                </a:tc>
                <a:tc>
                  <a:txBody>
                    <a:bodyPr/>
                    <a:lstStyle/>
                    <a:p>
                      <a:r>
                        <a:rPr lang="en-GB" sz="1300" dirty="0">
                          <a:effectLst/>
                        </a:rPr>
                        <a:t>Total</a:t>
                      </a:r>
                      <a:endParaRPr lang="en-GB" sz="1300" dirty="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69377" marR="69377" marT="69377" marB="69377" anchor="ctr"/>
                </a:tc>
                <a:tc>
                  <a:txBody>
                    <a:bodyPr/>
                    <a:lstStyle/>
                    <a:p>
                      <a:r>
                        <a:rPr lang="en-GB" sz="1300" dirty="0">
                          <a:effectLst/>
                        </a:rPr>
                        <a:t>Note</a:t>
                      </a:r>
                      <a:endParaRPr lang="en-GB" sz="1300" dirty="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69377" marR="69377" marT="69377" marB="69377" anchor="ctr"/>
                </a:tc>
                <a:extLst>
                  <a:ext uri="{0D108BD9-81ED-4DB2-BD59-A6C34878D82A}">
                    <a16:rowId xmlns:a16="http://schemas.microsoft.com/office/drawing/2014/main" val="2822604459"/>
                  </a:ext>
                </a:extLst>
              </a:tr>
              <a:tr h="713334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effectLst/>
                        </a:rPr>
                        <a:t>2020-2021</a:t>
                      </a:r>
                      <a:endParaRPr lang="en-GB" sz="1400" dirty="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71333" marR="71333" marT="35667" marB="35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effectLst/>
                        </a:rPr>
                        <a:t>£1920.51</a:t>
                      </a:r>
                      <a:endParaRPr lang="en-GB" sz="1400" dirty="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71333" marR="71333" marT="35667" marB="35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effectLst/>
                        </a:rPr>
                        <a:t>£550</a:t>
                      </a:r>
                      <a:endParaRPr lang="en-GB" sz="1400" dirty="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71333" marR="71333" marT="35667" marB="35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effectLst/>
                        </a:rPr>
                        <a:t>£2470.51</a:t>
                      </a:r>
                      <a:endParaRPr lang="en-GB" sz="1400" dirty="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71333" marR="71333" marT="35667" marB="35667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Done by JPW</a:t>
                      </a:r>
                    </a:p>
                    <a:p>
                      <a:r>
                        <a:rPr lang="en-US" sz="1400" u="none" strike="noStrike">
                          <a:effectLst/>
                          <a:hlinkClick r:id="rId2"/>
                        </a:rPr>
                        <a:t>Budget Document</a:t>
                      </a:r>
                      <a:endParaRPr lang="en-US" sz="1400">
                        <a:effectLst/>
                      </a:endParaRPr>
                    </a:p>
                    <a:p>
                      <a:r>
                        <a:rPr lang="en-US" sz="1400" u="none" strike="noStrike">
                          <a:effectLst/>
                          <a:hlinkClick r:id="rId3"/>
                        </a:rPr>
                        <a:t>Final Accounts</a:t>
                      </a:r>
                      <a:endParaRPr lang="en-US" sz="140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71333" marR="71333" marT="35667" marB="35667" anchor="ctr"/>
                </a:tc>
                <a:extLst>
                  <a:ext uri="{0D108BD9-81ED-4DB2-BD59-A6C34878D82A}">
                    <a16:rowId xmlns:a16="http://schemas.microsoft.com/office/drawing/2014/main" val="598830799"/>
                  </a:ext>
                </a:extLst>
              </a:tr>
              <a:tr h="156933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effectLst/>
                        </a:rPr>
                        <a:t>2021-2022</a:t>
                      </a:r>
                      <a:endParaRPr lang="en-GB" sz="1400" dirty="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71333" marR="71333" marT="35667" marB="35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u="none" strike="noStrike" dirty="0">
                          <a:effectLst/>
                          <a:hlinkClick r:id="rId4"/>
                        </a:rPr>
                        <a:t>£1842</a:t>
                      </a:r>
                      <a:endParaRPr lang="en-GB" sz="1400" dirty="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71333" marR="71333" marT="35667" marB="35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u="none" strike="noStrike" dirty="0">
                          <a:effectLst/>
                          <a:hlinkClick r:id="rId5"/>
                        </a:rPr>
                        <a:t>£493</a:t>
                      </a:r>
                      <a:endParaRPr lang="en-GB" sz="1400" dirty="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71333" marR="71333" marT="35667" marB="35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effectLst/>
                        </a:rPr>
                        <a:t>£2335</a:t>
                      </a:r>
                      <a:endParaRPr lang="en-GB" sz="1400" dirty="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71333" marR="71333" marT="35667" marB="35667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Done by RedRock. This year includes CCTV and previous year late invoices and roof works.</a:t>
                      </a:r>
                    </a:p>
                    <a:p>
                      <a:r>
                        <a:rPr lang="en-US" sz="1400" u="none" strike="noStrike">
                          <a:effectLst/>
                          <a:hlinkClick r:id="rId6"/>
                        </a:rPr>
                        <a:t>Budget Document</a:t>
                      </a:r>
                      <a:endParaRPr lang="en-US" sz="1400">
                        <a:effectLst/>
                      </a:endParaRPr>
                    </a:p>
                    <a:p>
                      <a:r>
                        <a:rPr lang="en-US" sz="1400" u="none" strike="noStrike">
                          <a:effectLst/>
                          <a:hlinkClick r:id="rId7"/>
                        </a:rPr>
                        <a:t>Final Accounts</a:t>
                      </a:r>
                      <a:endParaRPr lang="en-US" sz="140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71333" marR="71333" marT="35667" marB="35667" anchor="ctr"/>
                </a:tc>
                <a:extLst>
                  <a:ext uri="{0D108BD9-81ED-4DB2-BD59-A6C34878D82A}">
                    <a16:rowId xmlns:a16="http://schemas.microsoft.com/office/drawing/2014/main" val="1383314082"/>
                  </a:ext>
                </a:extLst>
              </a:tr>
              <a:tr h="1783335"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effectLst/>
                        </a:rPr>
                        <a:t>2022-2023</a:t>
                      </a:r>
                      <a:endParaRPr lang="en-GB" sz="140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71333" marR="71333" marT="35667" marB="35667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effectLst/>
                      </a:endParaRPr>
                    </a:p>
                    <a:p>
                      <a:pPr algn="ctr"/>
                      <a:r>
                        <a:rPr lang="en-GB" sz="1400" u="none" strike="noStrike" dirty="0">
                          <a:effectLst/>
                          <a:hlinkClick r:id="rId8"/>
                        </a:rPr>
                        <a:t>£2031</a:t>
                      </a:r>
                      <a:endParaRPr lang="en-GB" sz="1400" dirty="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71333" marR="71333" marT="35667" marB="35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effectLst/>
                        </a:rPr>
                        <a:t> </a:t>
                      </a:r>
                    </a:p>
                  </a:txBody>
                  <a:tcPr marL="71333" marR="71333" marT="35667" marB="35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effectLst/>
                        </a:rPr>
                        <a:t> </a:t>
                      </a:r>
                    </a:p>
                  </a:txBody>
                  <a:tcPr marL="71333" marR="71333" marT="35667" marB="35667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Done by Red Rock. The budget contains the interior decoration component.</a:t>
                      </a:r>
                    </a:p>
                    <a:p>
                      <a:r>
                        <a:rPr lang="en-US" sz="1400" u="none" strike="noStrike" dirty="0">
                          <a:effectLst/>
                          <a:hlinkClick r:id="rId9"/>
                        </a:rPr>
                        <a:t>Budget Document</a:t>
                      </a:r>
                      <a:endParaRPr lang="en-US" sz="1400" dirty="0">
                        <a:effectLst/>
                      </a:endParaRPr>
                    </a:p>
                    <a:p>
                      <a:r>
                        <a:rPr lang="en-US" sz="1400" dirty="0">
                          <a:effectLst/>
                        </a:rPr>
                        <a:t>Year not closed yet.</a:t>
                      </a:r>
                      <a:endParaRPr lang="en-US" sz="1400" dirty="0">
                        <a:solidFill>
                          <a:srgbClr val="546E7A"/>
                        </a:solidFill>
                        <a:effectLst/>
                        <a:latin typeface="Open Sans"/>
                      </a:endParaRPr>
                    </a:p>
                  </a:txBody>
                  <a:tcPr marL="71333" marR="71333" marT="35667" marB="35667" anchor="ctr"/>
                </a:tc>
                <a:extLst>
                  <a:ext uri="{0D108BD9-81ED-4DB2-BD59-A6C34878D82A}">
                    <a16:rowId xmlns:a16="http://schemas.microsoft.com/office/drawing/2014/main" val="603242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6933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A429A-30FB-4563-83C8-44E40A46A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Future Plans/Works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ACE6D-BABB-41EA-B46B-661CA2BCB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Interior Decoration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8B7AA43-FAA3-4EE1-BFB5-5BFCF0AA08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778513"/>
              </p:ext>
            </p:extLst>
          </p:nvPr>
        </p:nvGraphicFramePr>
        <p:xfrm>
          <a:off x="1039962" y="2687320"/>
          <a:ext cx="8423215" cy="303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7312">
                  <a:extLst>
                    <a:ext uri="{9D8B030D-6E8A-4147-A177-3AD203B41FA5}">
                      <a16:colId xmlns:a16="http://schemas.microsoft.com/office/drawing/2014/main" val="3288435824"/>
                    </a:ext>
                  </a:extLst>
                </a:gridCol>
                <a:gridCol w="2702764">
                  <a:extLst>
                    <a:ext uri="{9D8B030D-6E8A-4147-A177-3AD203B41FA5}">
                      <a16:colId xmlns:a16="http://schemas.microsoft.com/office/drawing/2014/main" val="3911709726"/>
                    </a:ext>
                  </a:extLst>
                </a:gridCol>
                <a:gridCol w="1613139">
                  <a:extLst>
                    <a:ext uri="{9D8B030D-6E8A-4147-A177-3AD203B41FA5}">
                      <a16:colId xmlns:a16="http://schemas.microsoft.com/office/drawing/2014/main" val="41834666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Quote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453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KBK Property Services (Door Included)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£64,100 plus vat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0611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Carrington Decorators (Door Included)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£78,200 plus vat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3258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Bourne Construction(Door Included)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£41,878 plus vat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8012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Simply Business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£82,125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Antonio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115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/>
                        <a:t>Burim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£25,300 + £7,600(door)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Agnieszka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4721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013926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1290</TotalTime>
  <Words>657</Words>
  <Application>Microsoft Office PowerPoint</Application>
  <PresentationFormat>Widescreen</PresentationFormat>
  <Paragraphs>202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Open Sans</vt:lpstr>
      <vt:lpstr>Wingdings 3</vt:lpstr>
      <vt:lpstr>Wisp</vt:lpstr>
      <vt:lpstr>The Parks (Ilford)</vt:lpstr>
      <vt:lpstr>Resident Meeting - Agenda</vt:lpstr>
      <vt:lpstr>Introduction</vt:lpstr>
      <vt:lpstr>Budgets and Balancing Account</vt:lpstr>
      <vt:lpstr>Budgets and Balancing Account</vt:lpstr>
      <vt:lpstr>Recent Charges/Costs (Houses)</vt:lpstr>
      <vt:lpstr>Recent Charges/Costs (Blocks)</vt:lpstr>
      <vt:lpstr>Recent Charges/Costs (Block G)</vt:lpstr>
      <vt:lpstr>Future Plans/Works</vt:lpstr>
      <vt:lpstr>Future Plans/Works</vt:lpstr>
      <vt:lpstr>Car Park Issue</vt:lpstr>
      <vt:lpstr>Question Time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Park Ilford</dc:title>
  <dc:creator>Shani Durrani</dc:creator>
  <cp:lastModifiedBy>Shani Durrani</cp:lastModifiedBy>
  <cp:revision>11</cp:revision>
  <dcterms:created xsi:type="dcterms:W3CDTF">2023-04-26T10:40:07Z</dcterms:created>
  <dcterms:modified xsi:type="dcterms:W3CDTF">2023-04-27T08:10:55Z</dcterms:modified>
</cp:coreProperties>
</file>